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snapToObjects="1">
      <p:cViewPr varScale="1">
        <p:scale>
          <a:sx n="70" d="100"/>
          <a:sy n="70" d="100"/>
        </p:scale>
        <p:origin x="-11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7094"/>
            <a:ext cx="7772400" cy="1470025"/>
          </a:xfrm>
        </p:spPr>
        <p:txBody>
          <a:bodyPr anchor="b" anchorCtr="0"/>
          <a:lstStyle>
            <a:lvl1pPr>
              <a:defRPr sz="5400">
                <a:gradFill>
                  <a:gsLst>
                    <a:gs pos="0">
                      <a:schemeClr val="tx2"/>
                    </a:gs>
                    <a:gs pos="100000">
                      <a:schemeClr val="tx2">
                        <a:lumMod val="75000"/>
                      </a:schemeClr>
                    </a:gs>
                  </a:gsLst>
                  <a:lin ang="5400000" scaled="0"/>
                </a:gradFill>
                <a:effectLst>
                  <a:outerShdw blurRad="50800" dist="25400" dir="5400000" algn="t" rotWithShape="0">
                    <a:prstClr val="black">
                      <a:alpha val="40000"/>
                    </a:prst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685801" y="3810000"/>
            <a:ext cx="7770812" cy="1752600"/>
          </a:xfrm>
        </p:spPr>
        <p:txBody>
          <a:bodyPr>
            <a:normAutofit/>
          </a:bodyPr>
          <a:lstStyle>
            <a:lvl1pPr marL="0" indent="0" algn="ctr">
              <a:spcBef>
                <a:spcPts val="300"/>
              </a:spcBef>
              <a:buNone/>
              <a:defRPr sz="1600">
                <a:gradFill>
                  <a:gsLst>
                    <a:gs pos="0">
                      <a:schemeClr val="tx2"/>
                    </a:gs>
                    <a:gs pos="100000">
                      <a:schemeClr val="tx2">
                        <a:lumMod val="75000"/>
                      </a:schemeClr>
                    </a:gs>
                  </a:gsLst>
                  <a:lin ang="5400000" scaled="0"/>
                </a:gradFill>
                <a:effectLst>
                  <a:outerShdw blurRad="50800" dist="38100" dir="5400000" algn="t"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1778F24D-EB19-4AE0-B015-2BEA6D5224F2}" type="datetimeFigureOut">
              <a:rPr lang="en-US" smtClean="0"/>
              <a:t>6/1/2015</a:t>
            </a:fld>
            <a:endParaRPr lang="en-US"/>
          </a:p>
        </p:txBody>
      </p:sp>
      <p:sp>
        <p:nvSpPr>
          <p:cNvPr id="5" name="Footer Placeholder 4"/>
          <p:cNvSpPr>
            <a:spLocks noGrp="1"/>
          </p:cNvSpPr>
          <p:nvPr>
            <p:ph type="ftr" sz="quarter" idx="11"/>
          </p:nvPr>
        </p:nvSpPr>
        <p:spPr/>
        <p:txBody>
          <a:bodyPr/>
          <a:lstStyle/>
          <a:p>
            <a:endParaRPr lang="en-US"/>
          </a:p>
        </p:txBody>
      </p:sp>
      <p:pic>
        <p:nvPicPr>
          <p:cNvPr id="7" name="Picture 6" descr="CoverGlyph.png"/>
          <p:cNvPicPr>
            <a:picLocks noChangeAspect="1"/>
          </p:cNvPicPr>
          <p:nvPr/>
        </p:nvPicPr>
        <p:blipFill>
          <a:blip r:embed="rId2"/>
          <a:stretch>
            <a:fillRect/>
          </a:stretch>
        </p:blipFill>
        <p:spPr>
          <a:xfrm>
            <a:off x="4010025" y="3048000"/>
            <a:ext cx="1123950" cy="77152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738282"/>
            <a:ext cx="7770813" cy="1048870"/>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286000" y="457200"/>
            <a:ext cx="4572000" cy="3173506"/>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5800" y="5181600"/>
            <a:ext cx="7770813" cy="685800"/>
          </a:xfrm>
        </p:spPr>
        <p:txBody>
          <a:bodyPr vert="horz" lIns="91440" tIns="45720" rIns="91440" bIns="45720" rtlCol="0">
            <a:normAutofit/>
          </a:bodyPr>
          <a:lstStyle>
            <a:lvl1pPr marL="0" indent="0" algn="ctr">
              <a:spcBef>
                <a:spcPts val="3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1778F24D-EB19-4AE0-B015-2BEA6D5224F2}" type="datetimeFigureOut">
              <a:rPr lang="en-US" smtClean="0"/>
              <a:t>6/1/2015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D9BD3-E57B-4194-A545-2804EB95D970}" type="slidenum">
              <a:rPr lang="en-US" smtClean="0"/>
              <a:t>‹#›</a:t>
            </a:fld>
            <a:endParaRPr lang="en-US"/>
          </a:p>
        </p:txBody>
      </p:sp>
      <p:pic>
        <p:nvPicPr>
          <p:cNvPr id="11" name="Picture 2" descr="HR-Glyph-R3.png"/>
          <p:cNvPicPr>
            <a:picLocks noChangeAspect="1" noChangeArrowheads="1"/>
          </p:cNvPicPr>
          <p:nvPr/>
        </p:nvPicPr>
        <p:blipFill>
          <a:blip r:embed="rId2" cstate="print"/>
          <a:srcRect/>
          <a:stretch>
            <a:fillRect/>
          </a:stretch>
        </p:blipFill>
        <p:spPr bwMode="auto">
          <a:xfrm>
            <a:off x="3749040" y="4890247"/>
            <a:ext cx="1645920" cy="170411"/>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778F24D-EB19-4AE0-B015-2BEA6D5224F2}" type="datetimeFigureOut">
              <a:rPr lang="en-US" smtClean="0"/>
              <a:t>6/1/2015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D9BD3-E57B-4194-A545-2804EB95D970}" type="slidenum">
              <a:rPr lang="en-US" smtClean="0"/>
              <a:t>‹#›</a:t>
            </a:fld>
            <a:endParaRPr lang="en-US"/>
          </a:p>
        </p:txBody>
      </p:sp>
      <p:pic>
        <p:nvPicPr>
          <p:cNvPr id="10"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7882"/>
            <a:ext cx="1524000" cy="5325036"/>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7882"/>
            <a:ext cx="5889812" cy="5325036"/>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778F24D-EB19-4AE0-B015-2BEA6D5224F2}" type="datetimeFigureOut">
              <a:rPr lang="en-US" smtClean="0"/>
              <a:t>6/1/2015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D9BD3-E57B-4194-A545-2804EB95D970}" type="slidenum">
              <a:rPr lang="en-US" smtClean="0"/>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rot="5400000">
            <a:off x="6052928" y="3115195"/>
            <a:ext cx="1645920" cy="170411"/>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778F24D-EB19-4AE0-B015-2BEA6D5224F2}" type="datetimeFigureOut">
              <a:rPr lang="en-US" smtClean="0"/>
              <a:t>6/1/2015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D9BD3-E57B-4194-A545-2804EB95D970}" type="slidenum">
              <a:rPr lang="en-US" smtClean="0"/>
              <a:t>‹#›</a:t>
            </a:fld>
            <a:endParaRPr lang="en-US"/>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626440"/>
            <a:ext cx="7770813" cy="1472184"/>
          </a:xfrm>
        </p:spPr>
        <p:txBody>
          <a:bodyPr anchor="b" anchorCtr="0"/>
          <a:lstStyle>
            <a:lvl1pPr algn="ctr">
              <a:defRPr sz="5400" b="0" i="0" cap="none" baseline="0"/>
            </a:lvl1pPr>
          </a:lstStyle>
          <a:p>
            <a:r>
              <a:rPr lang="en-US" smtClean="0"/>
              <a:t>Click to edit Master title style</a:t>
            </a:r>
            <a:endParaRPr/>
          </a:p>
        </p:txBody>
      </p:sp>
      <p:sp>
        <p:nvSpPr>
          <p:cNvPr id="3" name="Text Placeholder 2"/>
          <p:cNvSpPr>
            <a:spLocks noGrp="1"/>
          </p:cNvSpPr>
          <p:nvPr>
            <p:ph type="body" idx="1"/>
          </p:nvPr>
        </p:nvSpPr>
        <p:spPr>
          <a:xfrm>
            <a:off x="685800" y="3813048"/>
            <a:ext cx="7770813" cy="1755648"/>
          </a:xfrm>
        </p:spPr>
        <p:txBody>
          <a:bodyPr anchor="t" anchorCtr="0">
            <a:normAutofit/>
          </a:bodyPr>
          <a:lstStyle>
            <a:lvl1pPr marL="0" indent="0" algn="ctr">
              <a:spcBef>
                <a:spcPts val="30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78F24D-EB19-4AE0-B015-2BEA6D5224F2}" type="datetimeFigureOut">
              <a:rPr lang="en-US" smtClean="0"/>
              <a:t>6/1/2015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D9BD3-E57B-4194-A545-2804EB95D970}" type="slidenum">
              <a:rPr lang="en-US" smtClean="0"/>
              <a:t>‹#›</a:t>
            </a:fld>
            <a:endParaRPr lang="en-US"/>
          </a:p>
        </p:txBody>
      </p:sp>
      <p:pic>
        <p:nvPicPr>
          <p:cNvPr id="7" name="Picture 6" descr="Glyph-SectionHeader.png"/>
          <p:cNvPicPr>
            <a:picLocks noChangeAspect="1"/>
          </p:cNvPicPr>
          <p:nvPr/>
        </p:nvPicPr>
        <p:blipFill>
          <a:blip r:embed="rId2"/>
          <a:stretch>
            <a:fillRect/>
          </a:stretch>
        </p:blipFill>
        <p:spPr>
          <a:xfrm>
            <a:off x="4038600" y="3174066"/>
            <a:ext cx="1066800" cy="59055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2209801"/>
            <a:ext cx="3657600" cy="3657600"/>
          </a:xfrm>
        </p:spPr>
        <p:txBody>
          <a:bodyPr>
            <a:normAutofit/>
          </a:bodyPr>
          <a:lstStyle>
            <a:lvl1pPr>
              <a:defRPr sz="22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00600" y="2209801"/>
            <a:ext cx="3657600" cy="3657600"/>
          </a:xfrm>
        </p:spPr>
        <p:txBody>
          <a:bodyPr>
            <a:normAutofit/>
          </a:bodyPr>
          <a:lstStyle>
            <a:lvl1pPr>
              <a:defRPr sz="22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1778F24D-EB19-4AE0-B015-2BEA6D5224F2}" type="datetimeFigureOut">
              <a:rPr lang="en-US" smtClean="0"/>
              <a:t>6/1/2015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D9BD3-E57B-4194-A545-2804EB95D970}" type="slidenum">
              <a:rPr lang="en-US" smtClean="0"/>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819400"/>
            <a:ext cx="3657600" cy="3048000"/>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006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0600" y="2819400"/>
            <a:ext cx="3657600" cy="3048000"/>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1778F24D-EB19-4AE0-B015-2BEA6D5224F2}" type="datetimeFigureOut">
              <a:rPr lang="en-US" smtClean="0"/>
              <a:t>6/1/2015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0D9BD3-E57B-4194-A545-2804EB95D970}" type="slidenum">
              <a:rPr lang="en-US" smtClean="0"/>
              <a:t>‹#›</a:t>
            </a:fld>
            <a:endParaRPr lang="en-US"/>
          </a:p>
        </p:txBody>
      </p:sp>
      <p:pic>
        <p:nvPicPr>
          <p:cNvPr id="11"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778F24D-EB19-4AE0-B015-2BEA6D5224F2}" type="datetimeFigureOut">
              <a:rPr lang="en-US" smtClean="0"/>
              <a:t>6/1/2015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0D9BD3-E57B-4194-A545-2804EB95D970}" type="slidenum">
              <a:rPr lang="en-US" smtClean="0"/>
              <a:t>‹#›</a:t>
            </a:fld>
            <a:endParaRPr lang="en-US"/>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8F24D-EB19-4AE0-B015-2BEA6D5224F2}" type="datetimeFigureOut">
              <a:rPr lang="en-US" smtClean="0"/>
              <a:t>6/1/2015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0D9BD3-E57B-4194-A545-2804EB95D97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6" y="914400"/>
            <a:ext cx="3657600" cy="1162050"/>
          </a:xfrm>
        </p:spPr>
        <p:txBody>
          <a:bodyPr anchor="b"/>
          <a:lstStyle>
            <a:lvl1pPr algn="ctr">
              <a:defRPr sz="3800" b="0"/>
            </a:lvl1pPr>
          </a:lstStyle>
          <a:p>
            <a:r>
              <a:rPr lang="en-US" smtClean="0"/>
              <a:t>Click to edit Master title style</a:t>
            </a:r>
            <a:endParaRPr/>
          </a:p>
        </p:txBody>
      </p:sp>
      <p:sp>
        <p:nvSpPr>
          <p:cNvPr id="3" name="Content Placeholder 2"/>
          <p:cNvSpPr>
            <a:spLocks noGrp="1"/>
          </p:cNvSpPr>
          <p:nvPr>
            <p:ph idx="1"/>
          </p:nvPr>
        </p:nvSpPr>
        <p:spPr>
          <a:xfrm>
            <a:off x="4796118" y="457199"/>
            <a:ext cx="3657600" cy="5410201"/>
          </a:xfrm>
        </p:spPr>
        <p:txBody>
          <a:bodyPr>
            <a:normAutofit/>
          </a:bodyPr>
          <a:lstStyle>
            <a:lvl1pPr>
              <a:defRPr sz="2400"/>
            </a:lvl1pPr>
            <a:lvl2pPr>
              <a:defRPr sz="2200"/>
            </a:lvl2pPr>
            <a:lvl3pPr>
              <a:defRPr sz="2000"/>
            </a:lvl3pPr>
            <a:lvl4pPr>
              <a:defRPr sz="1800"/>
            </a:lvl4pPr>
            <a:lvl5pPr>
              <a:defRPr sz="1800"/>
            </a:lvl5pPr>
            <a:lvl6pPr marL="2290763" indent="-461963">
              <a:tabLst/>
              <a:defRPr sz="2000"/>
            </a:lvl6pPr>
            <a:lvl7pPr marL="2290763" indent="-461963">
              <a:tabLst/>
              <a:defRPr sz="2000"/>
            </a:lvl7pPr>
            <a:lvl8pPr marL="2290763" indent="-461963">
              <a:tabLst/>
              <a:defRPr sz="2000"/>
            </a:lvl8pPr>
            <a:lvl9pPr marL="2290763" indent="-461963">
              <a:tabLst/>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58906" y="2590799"/>
            <a:ext cx="3657600" cy="2895601"/>
          </a:xfrm>
        </p:spPr>
        <p:txBody>
          <a:bodyPr>
            <a:normAutofit/>
          </a:bodyPr>
          <a:lstStyle>
            <a:lvl1pPr marL="0" indent="0" algn="ctr">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8F24D-EB19-4AE0-B015-2BEA6D5224F2}" type="datetimeFigureOut">
              <a:rPr lang="en-US" smtClean="0"/>
              <a:t>6/1/2015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D9BD3-E57B-4194-A545-2804EB95D970}" type="slidenum">
              <a:rPr lang="en-US" smtClean="0"/>
              <a:t>‹#›</a:t>
            </a:fld>
            <a:endParaRPr lang="en-US"/>
          </a:p>
        </p:txBody>
      </p:sp>
      <p:pic>
        <p:nvPicPr>
          <p:cNvPr id="10" name="Picture 2" descr="HR-Glyph-R3.png"/>
          <p:cNvPicPr>
            <a:picLocks noChangeAspect="1" noChangeArrowheads="1"/>
          </p:cNvPicPr>
          <p:nvPr/>
        </p:nvPicPr>
        <p:blipFill>
          <a:blip r:embed="rId2" cstate="print"/>
          <a:srcRect/>
          <a:stretch>
            <a:fillRect/>
          </a:stretch>
        </p:blipFill>
        <p:spPr bwMode="auto">
          <a:xfrm>
            <a:off x="1664746" y="2286000"/>
            <a:ext cx="1645920" cy="170411"/>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9013" y="914400"/>
            <a:ext cx="3657600" cy="1161288"/>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58906" y="457200"/>
            <a:ext cx="3657600" cy="5413248"/>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99013" y="2587752"/>
            <a:ext cx="3657600" cy="2898648"/>
          </a:xfrm>
        </p:spPr>
        <p:txBody>
          <a:bodyPr vert="horz" lIns="91440" tIns="45720" rIns="91440" bIns="45720" rtlCol="0">
            <a:normAutofit/>
          </a:bodyPr>
          <a:lstStyle>
            <a:lvl1pPr marL="0" indent="0" algn="ctr">
              <a:spcBef>
                <a:spcPts val="6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1778F24D-EB19-4AE0-B015-2BEA6D5224F2}" type="datetimeFigureOut">
              <a:rPr lang="en-US" smtClean="0"/>
              <a:t>6/1/2015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D9BD3-E57B-4194-A545-2804EB95D970}" type="slidenum">
              <a:rPr lang="en-US" smtClean="0"/>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a:off x="5804853" y="2286000"/>
            <a:ext cx="1645920" cy="170411"/>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305300" y="6289115"/>
            <a:ext cx="533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90D9BD3-E57B-4194-A545-2804EB95D970}" type="slidenum">
              <a:rPr lang="en-US" smtClean="0"/>
              <a:t>‹#›</a:t>
            </a:fld>
            <a:endParaRPr lang="en-US"/>
          </a:p>
        </p:txBody>
      </p:sp>
      <p:sp>
        <p:nvSpPr>
          <p:cNvPr id="2" name="Title Placeholder 1"/>
          <p:cNvSpPr>
            <a:spLocks noGrp="1"/>
          </p:cNvSpPr>
          <p:nvPr>
            <p:ph type="title"/>
          </p:nvPr>
        </p:nvSpPr>
        <p:spPr>
          <a:xfrm>
            <a:off x="685800" y="67236"/>
            <a:ext cx="7770813" cy="1371600"/>
          </a:xfrm>
          <a:prstGeom prst="rect">
            <a:avLst/>
          </a:prstGeom>
          <a:effectLst/>
        </p:spPr>
        <p:txBody>
          <a:bodyPr vert="horz" lIns="91440" tIns="45720" rIns="91440" bIns="45720" rtlCol="0" anchor="ctr" anchorCtr="0">
            <a:noAutofit/>
          </a:bodyPr>
          <a:lstStyle/>
          <a:p>
            <a:r>
              <a:rPr lang="en-US" smtClean="0"/>
              <a:t>Click to edit Master title style</a:t>
            </a:r>
            <a:endParaRPr/>
          </a:p>
        </p:txBody>
      </p:sp>
      <p:sp>
        <p:nvSpPr>
          <p:cNvPr id="3" name="Text Placeholder 2"/>
          <p:cNvSpPr>
            <a:spLocks noGrp="1"/>
          </p:cNvSpPr>
          <p:nvPr>
            <p:ph type="body" idx="1"/>
          </p:nvPr>
        </p:nvSpPr>
        <p:spPr>
          <a:xfrm>
            <a:off x="685800" y="2209800"/>
            <a:ext cx="7770813" cy="3657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400800" y="6289115"/>
            <a:ext cx="237564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8F24D-EB19-4AE0-B015-2BEA6D5224F2}" type="datetimeFigureOut">
              <a:rPr lang="en-US" smtClean="0"/>
              <a:t>6/1/2015</a:t>
            </a:fld>
            <a:endParaRPr lang="en-US"/>
          </a:p>
        </p:txBody>
      </p:sp>
      <p:sp>
        <p:nvSpPr>
          <p:cNvPr id="5" name="Footer Placeholder 4"/>
          <p:cNvSpPr>
            <a:spLocks noGrp="1"/>
          </p:cNvSpPr>
          <p:nvPr>
            <p:ph type="ftr" sz="quarter" idx="3"/>
          </p:nvPr>
        </p:nvSpPr>
        <p:spPr>
          <a:xfrm>
            <a:off x="349624" y="6289115"/>
            <a:ext cx="315557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5000" kern="1200">
          <a:solidFill>
            <a:schemeClr val="tx2"/>
          </a:solidFill>
          <a:effectLst>
            <a:outerShdw blurRad="38100" dist="12700" algn="l" rotWithShape="0">
              <a:prstClr val="black">
                <a:alpha val="40000"/>
              </a:prstClr>
            </a:outerShdw>
          </a:effectLst>
          <a:latin typeface="+mj-lt"/>
          <a:ea typeface="+mj-ea"/>
          <a:cs typeface="+mj-cs"/>
        </a:defRPr>
      </a:lvl1pPr>
    </p:titleStyle>
    <p:bodyStyle>
      <a:lvl1pPr marL="457200" indent="-457200" algn="l" defTabSz="914400" rtl="0" eaLnBrk="1" latinLnBrk="0" hangingPunct="1">
        <a:spcBef>
          <a:spcPts val="2000"/>
        </a:spcBef>
        <a:buClr>
          <a:schemeClr val="accent3"/>
        </a:buClr>
        <a:buFont typeface="Wingdings" pitchFamily="2" charset="2"/>
        <a:buChar char=""/>
        <a:defRPr sz="2400" kern="1200">
          <a:solidFill>
            <a:schemeClr val="tx2"/>
          </a:solidFill>
          <a:latin typeface="+mn-lt"/>
          <a:ea typeface="+mn-ea"/>
          <a:cs typeface="+mn-cs"/>
        </a:defRPr>
      </a:lvl1pPr>
      <a:lvl2pPr marL="914400" indent="-457200" algn="l" defTabSz="914400" rtl="0" eaLnBrk="1" latinLnBrk="0" hangingPunct="1">
        <a:spcBef>
          <a:spcPts val="600"/>
        </a:spcBef>
        <a:buClr>
          <a:schemeClr val="accent3">
            <a:lumMod val="50000"/>
          </a:schemeClr>
        </a:buClr>
        <a:buFont typeface="Wingdings" pitchFamily="2" charset="2"/>
        <a:buChar char=""/>
        <a:defRPr sz="2200" kern="1200">
          <a:solidFill>
            <a:schemeClr val="tx2"/>
          </a:solidFill>
          <a:latin typeface="+mn-lt"/>
          <a:ea typeface="+mn-ea"/>
          <a:cs typeface="+mn-cs"/>
        </a:defRPr>
      </a:lvl2pPr>
      <a:lvl3pPr marL="1371600" indent="-457200" algn="l" defTabSz="914400" rtl="0" eaLnBrk="1" latinLnBrk="0" hangingPunct="1">
        <a:spcBef>
          <a:spcPts val="600"/>
        </a:spcBef>
        <a:buClr>
          <a:schemeClr val="accent3"/>
        </a:buClr>
        <a:buFont typeface="Wingdings" pitchFamily="2" charset="2"/>
        <a:buChar char=""/>
        <a:defRPr sz="2000" kern="1200">
          <a:solidFill>
            <a:schemeClr val="tx2"/>
          </a:solidFill>
          <a:latin typeface="+mn-lt"/>
          <a:ea typeface="+mn-ea"/>
          <a:cs typeface="+mn-cs"/>
        </a:defRPr>
      </a:lvl3pPr>
      <a:lvl4pPr marL="1828800" indent="-457200" algn="l" defTabSz="914400" rtl="0" eaLnBrk="1" latinLnBrk="0" hangingPunct="1">
        <a:spcBef>
          <a:spcPts val="600"/>
        </a:spcBef>
        <a:buClr>
          <a:schemeClr val="accent3">
            <a:lumMod val="50000"/>
          </a:schemeClr>
        </a:buClr>
        <a:buFont typeface="Wingdings" pitchFamily="2" charset="2"/>
        <a:buChar char=""/>
        <a:defRPr sz="1800" kern="1200">
          <a:solidFill>
            <a:schemeClr val="tx2"/>
          </a:solidFill>
          <a:latin typeface="+mn-lt"/>
          <a:ea typeface="+mn-ea"/>
          <a:cs typeface="+mn-cs"/>
        </a:defRPr>
      </a:lvl4pPr>
      <a:lvl5pPr marL="2286000" indent="-457200" algn="l" defTabSz="914400" rtl="0" eaLnBrk="1" latinLnBrk="0" hangingPunct="1">
        <a:spcBef>
          <a:spcPts val="600"/>
        </a:spcBef>
        <a:buClr>
          <a:schemeClr val="accent3"/>
        </a:buClr>
        <a:buFont typeface="Wingdings" pitchFamily="2" charset="2"/>
        <a:buChar char=""/>
        <a:defRPr sz="1800" kern="1200">
          <a:solidFill>
            <a:schemeClr val="tx2"/>
          </a:solidFill>
          <a:latin typeface="+mn-lt"/>
          <a:ea typeface="+mn-ea"/>
          <a:cs typeface="+mn-cs"/>
        </a:defRPr>
      </a:lvl5pPr>
      <a:lvl6pPr marL="2743200" indent="-461963" algn="l" defTabSz="914400" rtl="0" eaLnBrk="1" latinLnBrk="0" hangingPunct="1">
        <a:spcBef>
          <a:spcPct val="20000"/>
        </a:spcBef>
        <a:buClr>
          <a:schemeClr val="accent3">
            <a:lumMod val="50000"/>
          </a:schemeClr>
        </a:buClr>
        <a:buFont typeface="Wingdings" pitchFamily="2" charset="2"/>
        <a:buChar char=""/>
        <a:defRPr sz="1800" kern="1200">
          <a:solidFill>
            <a:schemeClr val="tx1"/>
          </a:solidFill>
          <a:latin typeface="+mn-lt"/>
          <a:ea typeface="+mn-ea"/>
          <a:cs typeface="+mn-cs"/>
        </a:defRPr>
      </a:lvl6pPr>
      <a:lvl7pPr marL="3205163" indent="-461963" algn="l" defTabSz="914400" rtl="0" eaLnBrk="1" latinLnBrk="0" hangingPunct="1">
        <a:spcBef>
          <a:spcPct val="20000"/>
        </a:spcBef>
        <a:buClr>
          <a:schemeClr val="accent3"/>
        </a:buClr>
        <a:buFont typeface="Wingdings" pitchFamily="2" charset="2"/>
        <a:buChar char=""/>
        <a:defRPr sz="1800" kern="1200">
          <a:solidFill>
            <a:schemeClr val="tx1"/>
          </a:solidFill>
          <a:latin typeface="+mn-lt"/>
          <a:ea typeface="+mn-ea"/>
          <a:cs typeface="+mn-cs"/>
        </a:defRPr>
      </a:lvl7pPr>
      <a:lvl8pPr marL="3657600" indent="-461963" algn="l" defTabSz="914400" rtl="0" eaLnBrk="1" latinLnBrk="0" hangingPunct="1">
        <a:spcBef>
          <a:spcPct val="20000"/>
        </a:spcBef>
        <a:buClr>
          <a:schemeClr val="accent3">
            <a:lumMod val="50000"/>
          </a:schemeClr>
        </a:buClr>
        <a:buFont typeface="Wingdings" pitchFamily="2" charset="2"/>
        <a:buChar char=""/>
        <a:defRPr sz="1800" kern="1200">
          <a:solidFill>
            <a:schemeClr val="tx1"/>
          </a:solidFill>
          <a:latin typeface="+mn-lt"/>
          <a:ea typeface="+mn-ea"/>
          <a:cs typeface="+mn-cs"/>
        </a:defRPr>
      </a:lvl8pPr>
      <a:lvl9pPr marL="4119563" indent="-461963" algn="l" defTabSz="914400" rtl="0" eaLnBrk="1" latinLnBrk="0" hangingPunct="1">
        <a:spcBef>
          <a:spcPct val="20000"/>
        </a:spcBef>
        <a:buClr>
          <a:schemeClr val="accent3"/>
        </a:buClr>
        <a:buFont typeface="Wingdings" pitchFamily="2" charset="2"/>
        <a:buChar char=""/>
        <a:defRPr sz="18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chemeClr val="tx2"/>
                </a:solidFill>
                <a:latin typeface="Times New Roman"/>
                <a:ea typeface="Times New Roman"/>
                <a:cs typeface="Times New Roman"/>
              </a:rPr>
              <a:t>Youth Culture Lesson</a:t>
            </a:r>
            <a:br>
              <a:rPr lang="en-US" b="1" dirty="0">
                <a:solidFill>
                  <a:schemeClr val="tx2"/>
                </a:solidFill>
                <a:latin typeface="Times New Roman"/>
                <a:ea typeface="Times New Roman"/>
                <a:cs typeface="Times New Roman"/>
              </a:rPr>
            </a:br>
            <a:r>
              <a:rPr lang="en-US" sz="2800" b="1" dirty="0">
                <a:solidFill>
                  <a:schemeClr val="tx2"/>
                </a:solidFill>
                <a:latin typeface="Times New Roman"/>
                <a:ea typeface="Times New Roman"/>
                <a:cs typeface="Times New Roman"/>
              </a:rPr>
              <a:t>Finding Teachable Moments in Culture</a:t>
            </a:r>
            <a:r>
              <a:rPr lang="en-US" b="1" dirty="0">
                <a:solidFill>
                  <a:schemeClr val="tx2"/>
                </a:solidFill>
                <a:latin typeface="Times New Roman"/>
                <a:ea typeface="Times New Roman"/>
                <a:cs typeface="Times New Roman"/>
              </a:rPr>
              <a:t/>
            </a:r>
            <a:br>
              <a:rPr lang="en-US" b="1" dirty="0">
                <a:solidFill>
                  <a:schemeClr val="tx2"/>
                </a:solidFill>
                <a:latin typeface="Times New Roman"/>
                <a:ea typeface="Times New Roman"/>
                <a:cs typeface="Times New Roman"/>
              </a:rPr>
            </a:br>
            <a:r>
              <a:rPr lang="en-US" sz="2000" b="1" dirty="0">
                <a:solidFill>
                  <a:schemeClr val="tx2"/>
                </a:solidFill>
                <a:latin typeface="Times New Roman"/>
                <a:ea typeface="Times New Roman"/>
                <a:cs typeface="Times New Roman"/>
              </a:rPr>
              <a:t>From </a:t>
            </a:r>
            <a:r>
              <a:rPr lang="en-US" sz="2000" b="1" i="1" dirty="0" err="1">
                <a:solidFill>
                  <a:schemeClr val="tx2"/>
                </a:solidFill>
                <a:latin typeface="Times New Roman"/>
                <a:ea typeface="Times New Roman"/>
                <a:cs typeface="Times New Roman"/>
              </a:rPr>
              <a:t>YouthWorker</a:t>
            </a:r>
            <a:r>
              <a:rPr lang="en-US" sz="2000" b="1" i="1" dirty="0">
                <a:solidFill>
                  <a:schemeClr val="tx2"/>
                </a:solidFill>
                <a:latin typeface="Times New Roman"/>
                <a:ea typeface="Times New Roman"/>
                <a:cs typeface="Times New Roman"/>
              </a:rPr>
              <a:t> Journal </a:t>
            </a:r>
            <a:r>
              <a:rPr lang="en-US" sz="2000" b="1" dirty="0">
                <a:solidFill>
                  <a:schemeClr val="tx2"/>
                </a:solidFill>
                <a:latin typeface="Times New Roman"/>
                <a:ea typeface="Times New Roman"/>
                <a:cs typeface="Times New Roman"/>
              </a:rPr>
              <a:t>and </a:t>
            </a:r>
            <a:r>
              <a:rPr lang="en-US" sz="2000" b="1" dirty="0" smtClean="0">
                <a:solidFill>
                  <a:schemeClr val="tx2"/>
                </a:solidFill>
                <a:latin typeface="Times New Roman"/>
                <a:ea typeface="Times New Roman"/>
                <a:cs typeface="Times New Roman"/>
              </a:rPr>
              <a:t>Y</a:t>
            </a:r>
            <a:r>
              <a:rPr lang="en-US" sz="2000" b="1" dirty="0" smtClean="0">
                <a:solidFill>
                  <a:schemeClr val="tx2"/>
                </a:solidFill>
                <a:latin typeface="Times New Roman"/>
                <a:ea typeface="Times New Roman"/>
                <a:cs typeface="Times New Roman"/>
              </a:rPr>
              <a:t>outhWorker.com</a:t>
            </a:r>
            <a:endParaRPr lang="en-US" sz="2000" dirty="0">
              <a:solidFill>
                <a:schemeClr val="tx2"/>
              </a:solidFill>
            </a:endParaRPr>
          </a:p>
        </p:txBody>
      </p:sp>
      <p:sp>
        <p:nvSpPr>
          <p:cNvPr id="3" name="Subtitle 2"/>
          <p:cNvSpPr>
            <a:spLocks noGrp="1"/>
          </p:cNvSpPr>
          <p:nvPr>
            <p:ph type="subTitle" idx="1"/>
          </p:nvPr>
        </p:nvSpPr>
        <p:spPr/>
        <p:txBody>
          <a:bodyPr/>
          <a:lstStyle/>
          <a:p>
            <a:r>
              <a:rPr lang="en-US" sz="4800" b="1" dirty="0">
                <a:solidFill>
                  <a:schemeClr val="tx2"/>
                </a:solidFill>
                <a:latin typeface="Times New Roman"/>
                <a:ea typeface="Times New Roman"/>
                <a:cs typeface="Times New Roman"/>
              </a:rPr>
              <a:t>Charlie Charlie</a:t>
            </a:r>
          </a:p>
          <a:p>
            <a:r>
              <a:rPr lang="en-US" sz="3600" dirty="0">
                <a:solidFill>
                  <a:schemeClr val="tx2"/>
                </a:solidFill>
                <a:latin typeface="Times New Roman"/>
                <a:ea typeface="Times New Roman"/>
                <a:cs typeface="Times New Roman"/>
              </a:rPr>
              <a:t>Internet Enamored with Occult Game</a:t>
            </a:r>
            <a:endParaRPr lang="en-US" sz="3600" dirty="0">
              <a:solidFill>
                <a:schemeClr val="tx2"/>
              </a:solidFill>
            </a:endParaRPr>
          </a:p>
        </p:txBody>
      </p:sp>
      <p:sp>
        <p:nvSpPr>
          <p:cNvPr id="5" name="Rectangle 4"/>
          <p:cNvSpPr/>
          <p:nvPr/>
        </p:nvSpPr>
        <p:spPr>
          <a:xfrm>
            <a:off x="6317526" y="5764016"/>
            <a:ext cx="2140674" cy="369332"/>
          </a:xfrm>
          <a:prstGeom prst="rect">
            <a:avLst/>
          </a:prstGeom>
        </p:spPr>
        <p:txBody>
          <a:bodyPr wrap="square">
            <a:spAutoFit/>
          </a:bodyPr>
          <a:lstStyle/>
          <a:p>
            <a:r>
              <a:rPr lang="en-US" dirty="0"/>
              <a:t>By Paul </a:t>
            </a:r>
            <a:r>
              <a:rPr lang="en-US" dirty="0" smtClean="0"/>
              <a:t>Asay</a:t>
            </a:r>
            <a:endParaRPr lang="en-US" dirty="0"/>
          </a:p>
        </p:txBody>
      </p:sp>
    </p:spTree>
    <p:extLst>
      <p:ext uri="{BB962C8B-B14F-4D97-AF65-F5344CB8AC3E}">
        <p14:creationId xmlns:p14="http://schemas.microsoft.com/office/powerpoint/2010/main" val="1980781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 About It</a:t>
            </a:r>
            <a:endParaRPr lang="en-US" dirty="0"/>
          </a:p>
        </p:txBody>
      </p:sp>
      <p:sp>
        <p:nvSpPr>
          <p:cNvPr id="3" name="Content Placeholder 2"/>
          <p:cNvSpPr>
            <a:spLocks noGrp="1"/>
          </p:cNvSpPr>
          <p:nvPr>
            <p:ph idx="1"/>
          </p:nvPr>
        </p:nvSpPr>
        <p:spPr/>
        <p:txBody>
          <a:bodyPr/>
          <a:lstStyle/>
          <a:p>
            <a:r>
              <a:rPr lang="en-US" dirty="0"/>
              <a:t>Do you believe </a:t>
            </a:r>
            <a:r>
              <a:rPr lang="en-US" dirty="0" smtClean="0"/>
              <a:t>it’s </a:t>
            </a:r>
            <a:r>
              <a:rPr lang="en-US" dirty="0"/>
              <a:t>possible to connect with the supernatural? </a:t>
            </a:r>
            <a:endParaRPr lang="en-US" dirty="0" smtClean="0"/>
          </a:p>
          <a:p>
            <a:r>
              <a:rPr lang="en-US" dirty="0" smtClean="0"/>
              <a:t>Are </a:t>
            </a:r>
            <a:r>
              <a:rPr lang="en-US" dirty="0"/>
              <a:t>there dangers in trying </a:t>
            </a:r>
            <a:r>
              <a:rPr lang="en-US" dirty="0" smtClean="0"/>
              <a:t>to do so? </a:t>
            </a:r>
            <a:endParaRPr lang="en-US" dirty="0" smtClean="0"/>
          </a:p>
          <a:p>
            <a:r>
              <a:rPr lang="en-US" dirty="0" smtClean="0"/>
              <a:t>What </a:t>
            </a:r>
            <a:r>
              <a:rPr lang="en-US" dirty="0"/>
              <a:t>are they?</a:t>
            </a:r>
          </a:p>
          <a:p>
            <a:endParaRPr lang="en-US" dirty="0"/>
          </a:p>
        </p:txBody>
      </p:sp>
    </p:spTree>
    <p:extLst>
      <p:ext uri="{BB962C8B-B14F-4D97-AF65-F5344CB8AC3E}">
        <p14:creationId xmlns:p14="http://schemas.microsoft.com/office/powerpoint/2010/main" val="2886272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 About It</a:t>
            </a:r>
            <a:endParaRPr lang="en-US" dirty="0"/>
          </a:p>
        </p:txBody>
      </p:sp>
      <p:sp>
        <p:nvSpPr>
          <p:cNvPr id="3" name="Content Placeholder 2"/>
          <p:cNvSpPr>
            <a:spLocks noGrp="1"/>
          </p:cNvSpPr>
          <p:nvPr>
            <p:ph idx="1"/>
          </p:nvPr>
        </p:nvSpPr>
        <p:spPr/>
        <p:txBody>
          <a:bodyPr/>
          <a:lstStyle/>
          <a:p>
            <a:r>
              <a:rPr lang="en-US" dirty="0" smtClean="0"/>
              <a:t>Regardless of whether we’ve taken the </a:t>
            </a:r>
            <a:r>
              <a:rPr lang="en-US" dirty="0"/>
              <a:t>Charlie Charlie Challenge or </a:t>
            </a:r>
            <a:r>
              <a:rPr lang="en-US" dirty="0" smtClean="0"/>
              <a:t>played with </a:t>
            </a:r>
            <a:r>
              <a:rPr lang="en-US" dirty="0"/>
              <a:t>a Ouija board, there’s something about the supernatural and the occult that seems to intrigue us. Why are people so fascinated by the occult? </a:t>
            </a:r>
            <a:endParaRPr lang="en-US" dirty="0" smtClean="0"/>
          </a:p>
          <a:p>
            <a:r>
              <a:rPr lang="en-US" dirty="0" smtClean="0"/>
              <a:t>Is </a:t>
            </a:r>
            <a:r>
              <a:rPr lang="en-US" dirty="0"/>
              <a:t>it unhealthy? </a:t>
            </a:r>
            <a:endParaRPr lang="en-US" dirty="0" smtClean="0"/>
          </a:p>
          <a:p>
            <a:r>
              <a:rPr lang="en-US" dirty="0" smtClean="0"/>
              <a:t>Could </a:t>
            </a:r>
            <a:r>
              <a:rPr lang="en-US" dirty="0"/>
              <a:t>it be a sign </a:t>
            </a:r>
            <a:r>
              <a:rPr lang="en-US" dirty="0" smtClean="0"/>
              <a:t>of searching </a:t>
            </a:r>
            <a:r>
              <a:rPr lang="en-US" dirty="0"/>
              <a:t>for some spiritual answers, albeit in the wrong places? </a:t>
            </a:r>
          </a:p>
          <a:p>
            <a:endParaRPr lang="en-US" dirty="0"/>
          </a:p>
        </p:txBody>
      </p:sp>
    </p:spTree>
    <p:extLst>
      <p:ext uri="{BB962C8B-B14F-4D97-AF65-F5344CB8AC3E}">
        <p14:creationId xmlns:p14="http://schemas.microsoft.com/office/powerpoint/2010/main" val="2639907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Bible Says</a:t>
            </a:r>
            <a:endParaRPr lang="en-US" dirty="0"/>
          </a:p>
        </p:txBody>
      </p:sp>
      <p:sp>
        <p:nvSpPr>
          <p:cNvPr id="3" name="Content Placeholder 2"/>
          <p:cNvSpPr>
            <a:spLocks noGrp="1"/>
          </p:cNvSpPr>
          <p:nvPr>
            <p:ph idx="1"/>
          </p:nvPr>
        </p:nvSpPr>
        <p:spPr/>
        <p:txBody>
          <a:bodyPr/>
          <a:lstStyle/>
          <a:p>
            <a:pPr marL="0" indent="0">
              <a:buNone/>
            </a:pPr>
            <a:r>
              <a:rPr lang="en-US" dirty="0" smtClean="0"/>
              <a:t>“Do </a:t>
            </a:r>
            <a:r>
              <a:rPr lang="en-US" dirty="0"/>
              <a:t>not turn to mediums or necromancers; do not seek them out, and so make yourselves unclean by them: I am the Lord your </a:t>
            </a:r>
            <a:r>
              <a:rPr lang="en-US" dirty="0" smtClean="0"/>
              <a:t>God” (Lev</a:t>
            </a:r>
            <a:r>
              <a:rPr lang="en-US" dirty="0"/>
              <a:t>. </a:t>
            </a:r>
            <a:r>
              <a:rPr lang="en-US" dirty="0" smtClean="0"/>
              <a:t>19:31).</a:t>
            </a:r>
            <a:endParaRPr lang="en-US" dirty="0"/>
          </a:p>
          <a:p>
            <a:endParaRPr lang="en-US" dirty="0"/>
          </a:p>
        </p:txBody>
      </p:sp>
    </p:spTree>
    <p:extLst>
      <p:ext uri="{BB962C8B-B14F-4D97-AF65-F5344CB8AC3E}">
        <p14:creationId xmlns:p14="http://schemas.microsoft.com/office/powerpoint/2010/main" val="20606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Bible Says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“When </a:t>
            </a:r>
            <a:r>
              <a:rPr lang="en-US" dirty="0"/>
              <a:t>you come into the land that the Lord your God is giving you, you shall not learn to follow the abominable practices of those nations. There shall not be found among you anyone who burns his son or his daughter as an offering, anyone who practices divination or tells fortunes or interprets omens, or a sorcerer or a charmer or a medium or a necromancer or one who inquires of the dead, for whoever does these things is an abomination to the Lord. </a:t>
            </a:r>
            <a:r>
              <a:rPr lang="en-US" dirty="0" smtClean="0"/>
              <a:t>Because </a:t>
            </a:r>
            <a:r>
              <a:rPr lang="en-US" dirty="0"/>
              <a:t>of these abominations the Lord your God is driving them out before </a:t>
            </a:r>
            <a:r>
              <a:rPr lang="en-US" dirty="0" smtClean="0"/>
              <a:t>you” (Deut</a:t>
            </a:r>
            <a:r>
              <a:rPr lang="en-US" dirty="0"/>
              <a:t>. </a:t>
            </a:r>
            <a:r>
              <a:rPr lang="en-US" dirty="0" smtClean="0"/>
              <a:t>18:9-13).</a:t>
            </a:r>
            <a:endParaRPr lang="en-US" dirty="0"/>
          </a:p>
          <a:p>
            <a:endParaRPr lang="en-US" dirty="0"/>
          </a:p>
        </p:txBody>
      </p:sp>
    </p:spTree>
    <p:extLst>
      <p:ext uri="{BB962C8B-B14F-4D97-AF65-F5344CB8AC3E}">
        <p14:creationId xmlns:p14="http://schemas.microsoft.com/office/powerpoint/2010/main" val="702808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Bible Says</a:t>
            </a:r>
            <a:endParaRPr lang="en-US" dirty="0"/>
          </a:p>
        </p:txBody>
      </p:sp>
      <p:sp>
        <p:nvSpPr>
          <p:cNvPr id="3" name="Content Placeholder 2"/>
          <p:cNvSpPr>
            <a:spLocks noGrp="1"/>
          </p:cNvSpPr>
          <p:nvPr>
            <p:ph idx="1"/>
          </p:nvPr>
        </p:nvSpPr>
        <p:spPr/>
        <p:txBody>
          <a:bodyPr/>
          <a:lstStyle/>
          <a:p>
            <a:pPr marL="0" indent="0">
              <a:buNone/>
            </a:pPr>
            <a:r>
              <a:rPr lang="en-US" dirty="0" smtClean="0"/>
              <a:t>“And </a:t>
            </a:r>
            <a:r>
              <a:rPr lang="en-US" dirty="0"/>
              <a:t>when they say to you, </a:t>
            </a:r>
            <a:r>
              <a:rPr lang="en-US" dirty="0" smtClean="0"/>
              <a:t>‘Inquire </a:t>
            </a:r>
            <a:r>
              <a:rPr lang="en-US" dirty="0"/>
              <a:t>of the mediums and the necromancers who chirp and mutter</a:t>
            </a:r>
            <a:r>
              <a:rPr lang="en-US" dirty="0" smtClean="0"/>
              <a:t>,’ </a:t>
            </a:r>
            <a:r>
              <a:rPr lang="en-US" dirty="0"/>
              <a:t>should not a people inquire of their God? Should they inquire of the dead on behalf of the living</a:t>
            </a:r>
            <a:r>
              <a:rPr lang="en-US" dirty="0" smtClean="0"/>
              <a:t>?” (Isa. 8:19).</a:t>
            </a:r>
            <a:endParaRPr lang="en-US" dirty="0"/>
          </a:p>
          <a:p>
            <a:endParaRPr lang="en-US" dirty="0"/>
          </a:p>
        </p:txBody>
      </p:sp>
    </p:spTree>
    <p:extLst>
      <p:ext uri="{BB962C8B-B14F-4D97-AF65-F5344CB8AC3E}">
        <p14:creationId xmlns:p14="http://schemas.microsoft.com/office/powerpoint/2010/main" val="2448841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a:t>
            </a:r>
            <a:endParaRPr lang="en-US" dirty="0"/>
          </a:p>
        </p:txBody>
      </p:sp>
      <p:sp>
        <p:nvSpPr>
          <p:cNvPr id="3" name="Content Placeholder 2"/>
          <p:cNvSpPr>
            <a:spLocks noGrp="1"/>
          </p:cNvSpPr>
          <p:nvPr>
            <p:ph sz="half" idx="1"/>
          </p:nvPr>
        </p:nvSpPr>
        <p:spPr/>
        <p:txBody>
          <a:bodyPr/>
          <a:lstStyle/>
          <a:p>
            <a:pPr marL="0" indent="0">
              <a:buNone/>
            </a:pPr>
            <a:r>
              <a:rPr lang="en-US" dirty="0"/>
              <a:t>Forget </a:t>
            </a:r>
            <a:r>
              <a:rPr lang="en-US" dirty="0" err="1"/>
              <a:t>LOLcats</a:t>
            </a:r>
            <a:r>
              <a:rPr lang="en-US" dirty="0"/>
              <a:t> or people pouring ice on their heads. Today’s biggest Internet stars are allegedly Mexican demons, and </a:t>
            </a:r>
            <a:r>
              <a:rPr lang="en-US" dirty="0" smtClean="0"/>
              <a:t>they want </a:t>
            </a:r>
            <a:r>
              <a:rPr lang="en-US" dirty="0"/>
              <a:t>to sit down and chat for a spell.</a:t>
            </a:r>
          </a:p>
          <a:p>
            <a:endParaRPr lang="en-US" dirty="0"/>
          </a:p>
        </p:txBody>
      </p:sp>
      <p:pic>
        <p:nvPicPr>
          <p:cNvPr id="5" name="Content Placeholder 4" descr="charlie-e1432649378569.jp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l="8702" r="8702"/>
          <a:stretch>
            <a:fillRect/>
          </a:stretch>
        </p:blipFill>
        <p:spPr>
          <a:xfrm>
            <a:off x="4800600" y="2209800"/>
            <a:ext cx="3657600" cy="2955925"/>
          </a:xfrm>
        </p:spPr>
      </p:pic>
    </p:spTree>
    <p:extLst>
      <p:ext uri="{BB962C8B-B14F-4D97-AF65-F5344CB8AC3E}">
        <p14:creationId xmlns:p14="http://schemas.microsoft.com/office/powerpoint/2010/main" val="216822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a:t>
            </a:r>
            <a:endParaRPr lang="en-US" dirty="0"/>
          </a:p>
        </p:txBody>
      </p:sp>
      <p:sp>
        <p:nvSpPr>
          <p:cNvPr id="3" name="Content Placeholder 2"/>
          <p:cNvSpPr>
            <a:spLocks noGrp="1"/>
          </p:cNvSpPr>
          <p:nvPr>
            <p:ph idx="1"/>
          </p:nvPr>
        </p:nvSpPr>
        <p:spPr/>
        <p:txBody>
          <a:bodyPr/>
          <a:lstStyle/>
          <a:p>
            <a:pPr marL="0" indent="0">
              <a:buNone/>
            </a:pPr>
            <a:r>
              <a:rPr lang="en-US" dirty="0"/>
              <a:t>They’re supposedly the focal point for the Charlie Charlie Challenge, a spooky </a:t>
            </a:r>
            <a:r>
              <a:rPr lang="en-US" dirty="0" smtClean="0"/>
              <a:t>game </a:t>
            </a:r>
            <a:r>
              <a:rPr lang="en-US" dirty="0"/>
              <a:t>that has exploded online. Participants—mainly teens—take two pencils and lay one on top of the other so they form a cross on top of a sheet of paper. They then write </a:t>
            </a:r>
            <a:r>
              <a:rPr lang="en-US" dirty="0" smtClean="0"/>
              <a:t>Y</a:t>
            </a:r>
            <a:r>
              <a:rPr lang="en-US" dirty="0" smtClean="0"/>
              <a:t>es </a:t>
            </a:r>
            <a:r>
              <a:rPr lang="en-US" dirty="0"/>
              <a:t>and </a:t>
            </a:r>
            <a:r>
              <a:rPr lang="en-US" dirty="0" smtClean="0"/>
              <a:t>N</a:t>
            </a:r>
            <a:r>
              <a:rPr lang="en-US" dirty="0" smtClean="0"/>
              <a:t>o </a:t>
            </a:r>
            <a:r>
              <a:rPr lang="en-US" dirty="0"/>
              <a:t>in the resulting quadrants and ask </a:t>
            </a:r>
            <a:r>
              <a:rPr lang="en-US" dirty="0" smtClean="0"/>
              <a:t>Charlie </a:t>
            </a:r>
            <a:r>
              <a:rPr lang="en-US" dirty="0"/>
              <a:t>if he can </a:t>
            </a:r>
            <a:r>
              <a:rPr lang="en-US" dirty="0" smtClean="0"/>
              <a:t>play.</a:t>
            </a:r>
            <a:endParaRPr lang="en-US" dirty="0"/>
          </a:p>
          <a:p>
            <a:endParaRPr lang="en-US" dirty="0"/>
          </a:p>
        </p:txBody>
      </p:sp>
    </p:spTree>
    <p:extLst>
      <p:ext uri="{BB962C8B-B14F-4D97-AF65-F5344CB8AC3E}">
        <p14:creationId xmlns:p14="http://schemas.microsoft.com/office/powerpoint/2010/main" val="3828489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a:t>
            </a:r>
            <a:endParaRPr lang="en-US" dirty="0"/>
          </a:p>
        </p:txBody>
      </p:sp>
      <p:sp>
        <p:nvSpPr>
          <p:cNvPr id="3" name="Content Placeholder 2"/>
          <p:cNvSpPr>
            <a:spLocks noGrp="1"/>
          </p:cNvSpPr>
          <p:nvPr>
            <p:ph idx="1"/>
          </p:nvPr>
        </p:nvSpPr>
        <p:spPr/>
        <p:txBody>
          <a:bodyPr/>
          <a:lstStyle/>
          <a:p>
            <a:pPr marL="0" indent="0">
              <a:buNone/>
            </a:pPr>
            <a:r>
              <a:rPr lang="en-US" dirty="0"/>
              <a:t>I</a:t>
            </a:r>
            <a:r>
              <a:rPr lang="en-US" dirty="0" smtClean="0"/>
              <a:t>f </a:t>
            </a:r>
            <a:r>
              <a:rPr lang="en-US" dirty="0"/>
              <a:t>the pencil moves to point to one of the </a:t>
            </a:r>
            <a:r>
              <a:rPr lang="en-US" dirty="0" smtClean="0"/>
              <a:t>Y</a:t>
            </a:r>
            <a:r>
              <a:rPr lang="en-US" dirty="0" smtClean="0"/>
              <a:t>es </a:t>
            </a:r>
            <a:r>
              <a:rPr lang="en-US" dirty="0"/>
              <a:t>quadrants, then participants start asking Charlie—said to be a Mexican demon—questions. </a:t>
            </a:r>
            <a:r>
              <a:rPr lang="en-US" dirty="0" smtClean="0"/>
              <a:t>Once </a:t>
            </a:r>
            <a:r>
              <a:rPr lang="en-US" dirty="0"/>
              <a:t>they’re done asking, they need to ask Charlie for permission to stop. Otherwise, he might hang around. </a:t>
            </a:r>
            <a:r>
              <a:rPr lang="en-US" dirty="0" smtClean="0"/>
              <a:t>The consequences</a:t>
            </a:r>
            <a:r>
              <a:rPr lang="en-US" dirty="0"/>
              <a:t>, it is said, may be quite grave indeed.</a:t>
            </a:r>
          </a:p>
          <a:p>
            <a:endParaRPr lang="en-US" dirty="0"/>
          </a:p>
        </p:txBody>
      </p:sp>
    </p:spTree>
    <p:extLst>
      <p:ext uri="{BB962C8B-B14F-4D97-AF65-F5344CB8AC3E}">
        <p14:creationId xmlns:p14="http://schemas.microsoft.com/office/powerpoint/2010/main" val="2965405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a:t>
            </a:r>
            <a:endParaRPr lang="en-US" dirty="0"/>
          </a:p>
        </p:txBody>
      </p:sp>
      <p:sp>
        <p:nvSpPr>
          <p:cNvPr id="3" name="Content Placeholder 2"/>
          <p:cNvSpPr>
            <a:spLocks noGrp="1"/>
          </p:cNvSpPr>
          <p:nvPr>
            <p:ph idx="1"/>
          </p:nvPr>
        </p:nvSpPr>
        <p:spPr/>
        <p:txBody>
          <a:bodyPr/>
          <a:lstStyle/>
          <a:p>
            <a:pPr marL="0" indent="0">
              <a:buNone/>
            </a:pPr>
            <a:r>
              <a:rPr lang="en-US" dirty="0"/>
              <a:t>The game taps into the same creepy </a:t>
            </a:r>
            <a:r>
              <a:rPr lang="en-US" dirty="0" smtClean="0"/>
              <a:t>occult </a:t>
            </a:r>
            <a:r>
              <a:rPr lang="en-US" dirty="0"/>
              <a:t>vibe as the Ouija board, wherein players ask ghostly spirits to answer questions—sometimes spelling out the answers. </a:t>
            </a:r>
            <a:r>
              <a:rPr lang="en-US" dirty="0" smtClean="0"/>
              <a:t>Most </a:t>
            </a:r>
            <a:r>
              <a:rPr lang="en-US" dirty="0"/>
              <a:t>folks believe there’s nothing more at work with Charlie Charlie than simple gravity. When you balance two pencils </a:t>
            </a:r>
            <a:r>
              <a:rPr lang="en-US" dirty="0" smtClean="0"/>
              <a:t>as players </a:t>
            </a:r>
            <a:r>
              <a:rPr lang="en-US" dirty="0"/>
              <a:t>do, of course it’s eventually going to move.</a:t>
            </a:r>
          </a:p>
          <a:p>
            <a:endParaRPr lang="en-US" dirty="0"/>
          </a:p>
        </p:txBody>
      </p:sp>
    </p:spTree>
    <p:extLst>
      <p:ext uri="{BB962C8B-B14F-4D97-AF65-F5344CB8AC3E}">
        <p14:creationId xmlns:p14="http://schemas.microsoft.com/office/powerpoint/2010/main" val="4224626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a:t>
            </a:r>
            <a:endParaRPr lang="en-US" dirty="0"/>
          </a:p>
        </p:txBody>
      </p:sp>
      <p:sp>
        <p:nvSpPr>
          <p:cNvPr id="3" name="Content Placeholder 2"/>
          <p:cNvSpPr>
            <a:spLocks noGrp="1"/>
          </p:cNvSpPr>
          <p:nvPr>
            <p:ph idx="1"/>
          </p:nvPr>
        </p:nvSpPr>
        <p:spPr/>
        <p:txBody>
          <a:bodyPr/>
          <a:lstStyle/>
          <a:p>
            <a:pPr marL="0" indent="0">
              <a:buNone/>
            </a:pPr>
            <a:r>
              <a:rPr lang="en-US" dirty="0"/>
              <a:t>Also, Mexican folklorists say </a:t>
            </a:r>
            <a:r>
              <a:rPr lang="en-US" dirty="0" smtClean="0"/>
              <a:t>Charlie </a:t>
            </a:r>
            <a:r>
              <a:rPr lang="en-US" dirty="0"/>
              <a:t>is a really strange name for a Mexican demon. “In Mexican mythology you can find gods with names </a:t>
            </a:r>
            <a:r>
              <a:rPr lang="en-US" dirty="0" smtClean="0"/>
              <a:t>such as </a:t>
            </a:r>
            <a:r>
              <a:rPr lang="en-US" dirty="0" err="1" smtClean="0"/>
              <a:t>Tlaltecuhtli</a:t>
            </a:r>
            <a:r>
              <a:rPr lang="en-US" dirty="0" smtClean="0"/>
              <a:t> </a:t>
            </a:r>
            <a:r>
              <a:rPr lang="en-US" dirty="0"/>
              <a:t>or </a:t>
            </a:r>
            <a:r>
              <a:rPr lang="en-US" dirty="0" smtClean="0"/>
              <a:t>Tezcatlipoca </a:t>
            </a:r>
            <a:r>
              <a:rPr lang="en-US" dirty="0"/>
              <a:t>in the </a:t>
            </a:r>
            <a:r>
              <a:rPr lang="en-US" dirty="0" err="1"/>
              <a:t>Nahuatl</a:t>
            </a:r>
            <a:r>
              <a:rPr lang="en-US" dirty="0"/>
              <a:t> language,” says Maria Elena </a:t>
            </a:r>
            <a:r>
              <a:rPr lang="en-US" dirty="0" err="1"/>
              <a:t>Navez</a:t>
            </a:r>
            <a:r>
              <a:rPr lang="en-US" dirty="0"/>
              <a:t> of BBC </a:t>
            </a:r>
            <a:r>
              <a:rPr lang="en-US" dirty="0" err="1" smtClean="0"/>
              <a:t>Mundo</a:t>
            </a:r>
            <a:r>
              <a:rPr lang="en-US" dirty="0" smtClean="0"/>
              <a:t>, “but </a:t>
            </a:r>
            <a:r>
              <a:rPr lang="en-US" dirty="0"/>
              <a:t>if this legend began after the Spanish conquest, I’m sure it would’ve been called </a:t>
            </a:r>
            <a:r>
              <a:rPr lang="en-US" dirty="0" err="1" smtClean="0"/>
              <a:t>Carlitos</a:t>
            </a:r>
            <a:r>
              <a:rPr lang="en-US" dirty="0" smtClean="0"/>
              <a:t> </a:t>
            </a:r>
            <a:r>
              <a:rPr lang="en-US" dirty="0"/>
              <a:t>(Charlie in Spanish).” </a:t>
            </a:r>
          </a:p>
          <a:p>
            <a:endParaRPr lang="en-US" dirty="0"/>
          </a:p>
        </p:txBody>
      </p:sp>
    </p:spTree>
    <p:extLst>
      <p:ext uri="{BB962C8B-B14F-4D97-AF65-F5344CB8AC3E}">
        <p14:creationId xmlns:p14="http://schemas.microsoft.com/office/powerpoint/2010/main" val="1912332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a:t>
            </a:r>
            <a:endParaRPr lang="en-US" dirty="0"/>
          </a:p>
        </p:txBody>
      </p:sp>
      <p:sp>
        <p:nvSpPr>
          <p:cNvPr id="3" name="Content Placeholder 2"/>
          <p:cNvSpPr>
            <a:spLocks noGrp="1"/>
          </p:cNvSpPr>
          <p:nvPr>
            <p:ph idx="1"/>
          </p:nvPr>
        </p:nvSpPr>
        <p:spPr/>
        <p:txBody>
          <a:bodyPr/>
          <a:lstStyle/>
          <a:p>
            <a:pPr marL="0" indent="0">
              <a:buNone/>
            </a:pPr>
            <a:r>
              <a:rPr lang="en-US" dirty="0" smtClean="0"/>
              <a:t>If the </a:t>
            </a:r>
            <a:r>
              <a:rPr lang="en-US" dirty="0"/>
              <a:t>Charlie Charlie Challenge is based on a lot of nonsense, many Christians warn that calling on the supernatural at any time—using pencils or no—is inherently problematic. “Actually asking an evil spirit, or a demon as he’s variously referred to, to engage with us directly is playing with supernatural fire,” writes Martin Saunders for </a:t>
            </a:r>
            <a:r>
              <a:rPr lang="en-US" i="1" dirty="0"/>
              <a:t>Christian Today</a:t>
            </a:r>
            <a:r>
              <a:rPr lang="en-US" dirty="0"/>
              <a:t>.</a:t>
            </a:r>
          </a:p>
          <a:p>
            <a:endParaRPr lang="en-US" dirty="0"/>
          </a:p>
        </p:txBody>
      </p:sp>
    </p:spTree>
    <p:extLst>
      <p:ext uri="{BB962C8B-B14F-4D97-AF65-F5344CB8AC3E}">
        <p14:creationId xmlns:p14="http://schemas.microsoft.com/office/powerpoint/2010/main" val="2962185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a:t>
            </a:r>
            <a:endParaRPr lang="en-US" dirty="0"/>
          </a:p>
        </p:txBody>
      </p:sp>
      <p:sp>
        <p:nvSpPr>
          <p:cNvPr id="3" name="Content Placeholder 2"/>
          <p:cNvSpPr>
            <a:spLocks noGrp="1"/>
          </p:cNvSpPr>
          <p:nvPr>
            <p:ph idx="1"/>
          </p:nvPr>
        </p:nvSpPr>
        <p:spPr/>
        <p:txBody>
          <a:bodyPr/>
          <a:lstStyle/>
          <a:p>
            <a:pPr marL="0" indent="0">
              <a:buNone/>
            </a:pPr>
            <a:r>
              <a:rPr lang="en-US" dirty="0" smtClean="0"/>
              <a:t>Saunders </a:t>
            </a:r>
            <a:r>
              <a:rPr lang="en-US" dirty="0"/>
              <a:t>also finds the phenomenon curious for another reason. </a:t>
            </a:r>
            <a:r>
              <a:rPr lang="en-US" dirty="0" smtClean="0"/>
              <a:t>Though </a:t>
            </a:r>
            <a:r>
              <a:rPr lang="en-US" dirty="0"/>
              <a:t>our culture is growing more secular, teens still are seeking answers from supernatural forces. “Why,” he asks, “when young people are so naturally intrigued by the supernatural, do they default to a magical way of supposedly contacting the dead, rather than wanting to contact a spiritual force who’s very much alive?” </a:t>
            </a:r>
          </a:p>
          <a:p>
            <a:endParaRPr lang="en-US" dirty="0"/>
          </a:p>
        </p:txBody>
      </p:sp>
    </p:spTree>
    <p:extLst>
      <p:ext uri="{BB962C8B-B14F-4D97-AF65-F5344CB8AC3E}">
        <p14:creationId xmlns:p14="http://schemas.microsoft.com/office/powerpoint/2010/main" val="2353448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 About It</a:t>
            </a:r>
            <a:endParaRPr lang="en-US" dirty="0"/>
          </a:p>
        </p:txBody>
      </p:sp>
      <p:sp>
        <p:nvSpPr>
          <p:cNvPr id="3" name="Content Placeholder 2"/>
          <p:cNvSpPr>
            <a:spLocks noGrp="1"/>
          </p:cNvSpPr>
          <p:nvPr>
            <p:ph idx="1"/>
          </p:nvPr>
        </p:nvSpPr>
        <p:spPr/>
        <p:txBody>
          <a:bodyPr/>
          <a:lstStyle/>
          <a:p>
            <a:r>
              <a:rPr lang="en-US" dirty="0"/>
              <a:t>Have you </a:t>
            </a:r>
            <a:r>
              <a:rPr lang="en-US" dirty="0" smtClean="0"/>
              <a:t>taken the </a:t>
            </a:r>
            <a:r>
              <a:rPr lang="en-US" dirty="0"/>
              <a:t>Charlie Charlie Challenge? </a:t>
            </a:r>
            <a:endParaRPr lang="en-US" dirty="0" smtClean="0"/>
          </a:p>
          <a:p>
            <a:r>
              <a:rPr lang="en-US" dirty="0" smtClean="0"/>
              <a:t>Do </a:t>
            </a:r>
            <a:r>
              <a:rPr lang="en-US" dirty="0"/>
              <a:t>you know of people who have? </a:t>
            </a:r>
            <a:endParaRPr lang="en-US" dirty="0" smtClean="0"/>
          </a:p>
          <a:p>
            <a:r>
              <a:rPr lang="en-US" dirty="0" smtClean="0"/>
              <a:t>Do </a:t>
            </a:r>
            <a:r>
              <a:rPr lang="en-US" dirty="0"/>
              <a:t>they believe it’s tapping into forces beyond the grave? </a:t>
            </a:r>
            <a:endParaRPr lang="en-US" dirty="0" smtClean="0"/>
          </a:p>
          <a:p>
            <a:r>
              <a:rPr lang="en-US" dirty="0" smtClean="0"/>
              <a:t>Did </a:t>
            </a:r>
            <a:r>
              <a:rPr lang="en-US" dirty="0"/>
              <a:t>the game </a:t>
            </a:r>
            <a:r>
              <a:rPr lang="en-US" dirty="0" smtClean="0"/>
              <a:t>scare them? </a:t>
            </a:r>
            <a:endParaRPr lang="en-US" dirty="0" smtClean="0"/>
          </a:p>
          <a:p>
            <a:pPr marL="0" indent="0">
              <a:buNone/>
            </a:pPr>
            <a:endParaRPr lang="en-US" dirty="0"/>
          </a:p>
        </p:txBody>
      </p:sp>
    </p:spTree>
    <p:extLst>
      <p:ext uri="{BB962C8B-B14F-4D97-AF65-F5344CB8AC3E}">
        <p14:creationId xmlns:p14="http://schemas.microsoft.com/office/powerpoint/2010/main" val="2135731982"/>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Folio">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Folio">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Folio">
      <a:fillStyleLst>
        <a:solidFill>
          <a:schemeClr val="phClr"/>
        </a:solidFill>
        <a:blipFill rotWithShape="1">
          <a:blip xmlns:r="http://schemas.openxmlformats.org/officeDocument/2006/relationships" r:embed="rId1">
            <a:duotone>
              <a:schemeClr val="phClr">
                <a:shade val="30000"/>
                <a:satMod val="120000"/>
              </a:schemeClr>
              <a:schemeClr val="phClr">
                <a:tint val="70000"/>
                <a:satMod val="350000"/>
                <a:lumMod val="110000"/>
              </a:schemeClr>
            </a:duotone>
          </a:blip>
          <a:stretch/>
        </a:blipFill>
        <a:blipFill rotWithShape="1">
          <a:blip xmlns:r="http://schemas.openxmlformats.org/officeDocument/2006/relationships" r:embed="rId2">
            <a:duotone>
              <a:schemeClr val="phClr">
                <a:shade val="40000"/>
                <a:satMod val="120000"/>
              </a:schemeClr>
              <a:schemeClr val="phClr">
                <a:tint val="70000"/>
                <a:satMod val="300000"/>
                <a:lumMod val="110000"/>
              </a:schemeClr>
            </a:duotone>
          </a:blip>
          <a:tile tx="0" ty="0" sx="50000" sy="50000" flip="none" algn="tl"/>
        </a:blip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38100" dist="25400" dir="5400000" algn="br" rotWithShape="0">
              <a:srgbClr val="000000">
                <a:alpha val="50000"/>
              </a:srgbClr>
            </a:outerShdw>
          </a:effectLst>
        </a:effectStyle>
        <a:effectStyle>
          <a:effectLst>
            <a:innerShdw blurRad="190500" dist="25400">
              <a:srgbClr val="000000">
                <a:alpha val="50000"/>
              </a:srgbClr>
            </a:innerShdw>
          </a:effectLst>
        </a:effectStyle>
      </a:effectStyleLst>
      <a:bgFillStyleLst>
        <a:blipFill rotWithShape="1">
          <a:blip xmlns:r="http://schemas.openxmlformats.org/officeDocument/2006/relationships" r:embed="rId3">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4">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5">
            <a:duotone>
              <a:schemeClr val="phClr">
                <a:shade val="3000"/>
                <a:lumMod val="10000"/>
              </a:schemeClr>
              <a:schemeClr val="phClr">
                <a:tint val="91000"/>
                <a:satMod val="500000"/>
                <a:lumMod val="125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Folio.thmx</Template>
  <TotalTime>30</TotalTime>
  <Words>772</Words>
  <Application>Microsoft Office PowerPoint</Application>
  <PresentationFormat>On-screen Show (4:3)</PresentationFormat>
  <Paragraphs>37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Folio</vt:lpstr>
      <vt:lpstr>Youth Culture Lesson Finding Teachable Moments in Culture From YouthWorker Journal and YouthWorker.com</vt:lpstr>
      <vt:lpstr>What Happened</vt:lpstr>
      <vt:lpstr>What Happened</vt:lpstr>
      <vt:lpstr>What Happened</vt:lpstr>
      <vt:lpstr>What Happened</vt:lpstr>
      <vt:lpstr>What Happened</vt:lpstr>
      <vt:lpstr>What Happened</vt:lpstr>
      <vt:lpstr>What Happened</vt:lpstr>
      <vt:lpstr>Talk About It</vt:lpstr>
      <vt:lpstr>Talk About It</vt:lpstr>
      <vt:lpstr>Talk About It</vt:lpstr>
      <vt:lpstr>What the Bible Says</vt:lpstr>
      <vt:lpstr>What the Bible Says</vt:lpstr>
      <vt:lpstr>What the Bible Says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Youth Culture Lesson Finding Teachable Moments in Culture From YouthWorker Journal and youthworker.com</dc:title>
  <dc:creator>Paul Asay</dc:creator>
  <cp:lastModifiedBy>Amy Lee</cp:lastModifiedBy>
  <cp:revision>5</cp:revision>
  <dcterms:created xsi:type="dcterms:W3CDTF">2015-05-31T20:50:19Z</dcterms:created>
  <dcterms:modified xsi:type="dcterms:W3CDTF">2015-06-01T19:21:07Z</dcterms:modified>
</cp:coreProperties>
</file>